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92" r:id="rId3"/>
    <p:sldId id="289" r:id="rId4"/>
    <p:sldId id="288" r:id="rId5"/>
    <p:sldId id="290" r:id="rId6"/>
    <p:sldId id="291" r:id="rId7"/>
    <p:sldId id="293" r:id="rId8"/>
    <p:sldId id="274" r:id="rId9"/>
    <p:sldId id="260" r:id="rId10"/>
    <p:sldId id="262" r:id="rId11"/>
    <p:sldId id="282" r:id="rId12"/>
    <p:sldId id="264" r:id="rId13"/>
    <p:sldId id="263" r:id="rId14"/>
    <p:sldId id="281" r:id="rId15"/>
    <p:sldId id="265" r:id="rId16"/>
    <p:sldId id="294" r:id="rId17"/>
    <p:sldId id="269" r:id="rId18"/>
    <p:sldId id="268" r:id="rId19"/>
    <p:sldId id="295" r:id="rId20"/>
    <p:sldId id="283" r:id="rId21"/>
    <p:sldId id="284" r:id="rId22"/>
    <p:sldId id="279" r:id="rId23"/>
    <p:sldId id="285" r:id="rId24"/>
    <p:sldId id="286" r:id="rId25"/>
    <p:sldId id="287" r:id="rId26"/>
    <p:sldId id="297" r:id="rId27"/>
    <p:sldId id="298" r:id="rId28"/>
    <p:sldId id="299" r:id="rId29"/>
    <p:sldId id="29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BC8"/>
    <a:srgbClr val="000000"/>
    <a:srgbClr val="253673"/>
    <a:srgbClr val="4A6875"/>
    <a:srgbClr val="4A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710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1681-1C63-43A1-83CE-AE3B6A8BF28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7298-CE13-49AC-8272-0D220C2DB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0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9dd1f4b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9dd1f4b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9dd1f4b0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39dd1f4b0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9dd1f4b0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39dd1f4b0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81C609E-80CC-4BAF-AC8F-B97A11C5917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10B6-E533-4C8D-A67F-CA480CCAE18F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15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609E-80CC-4BAF-AC8F-B97A11C5917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10B6-E533-4C8D-A67F-CA480CCAE1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811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609E-80CC-4BAF-AC8F-B97A11C5917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10B6-E533-4C8D-A67F-CA480CCAE18F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6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609E-80CC-4BAF-AC8F-B97A11C5917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10B6-E533-4C8D-A67F-CA480CCAE1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496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609E-80CC-4BAF-AC8F-B97A11C5917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10B6-E533-4C8D-A67F-CA480CCAE18F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1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609E-80CC-4BAF-AC8F-B97A11C5917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10B6-E533-4C8D-A67F-CA480CCAE1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853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609E-80CC-4BAF-AC8F-B97A11C5917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10B6-E533-4C8D-A67F-CA480CCAE1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46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609E-80CC-4BAF-AC8F-B97A11C5917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10B6-E533-4C8D-A67F-CA480CCAE1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821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609E-80CC-4BAF-AC8F-B97A11C5917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10B6-E533-4C8D-A67F-CA480CCAE1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663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609E-80CC-4BAF-AC8F-B97A11C5917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10B6-E533-4C8D-A67F-CA480CCAE1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619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609E-80CC-4BAF-AC8F-B97A11C5917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10B6-E533-4C8D-A67F-CA480CCAE18F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35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1C609E-80CC-4BAF-AC8F-B97A11C5917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0CA10B6-E533-4C8D-A67F-CA480CCAE18F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76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348976"/>
            <a:ext cx="12192000" cy="2509024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35394" y="5058142"/>
            <a:ext cx="6587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Montserrat" pitchFamily="2" charset="0"/>
              </a:rPr>
              <a:t>BRAND GUIDELINES</a:t>
            </a:r>
            <a:endParaRPr lang="en-IN" sz="44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98" y="1059068"/>
            <a:ext cx="2840203" cy="28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id Pattern Images - Free Download on Freepi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0" r="27196" b="18617"/>
          <a:stretch/>
        </p:blipFill>
        <p:spPr bwMode="auto">
          <a:xfrm>
            <a:off x="4051725" y="1913798"/>
            <a:ext cx="3596850" cy="36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9006" y="203405"/>
            <a:ext cx="3842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3600" b="1" dirty="0" smtClean="0">
                <a:solidFill>
                  <a:schemeClr val="lt1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LOGO SPACING</a:t>
            </a:r>
            <a:endParaRPr lang="en-US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10619" y="2197241"/>
            <a:ext cx="545462" cy="5427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6476" r="12937" b="16030"/>
          <a:stretch/>
        </p:blipFill>
        <p:spPr>
          <a:xfrm>
            <a:off x="4827506" y="2730453"/>
            <a:ext cx="2025532" cy="18494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799235" y="2187716"/>
            <a:ext cx="545462" cy="5427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4310241" y="4759466"/>
            <a:ext cx="545462" cy="5427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6819207" y="4759466"/>
            <a:ext cx="545462" cy="5427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83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9006" y="203405"/>
            <a:ext cx="4655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3600" b="1" dirty="0" smtClean="0">
                <a:solidFill>
                  <a:schemeClr val="lt1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LOGO VARIATIONS</a:t>
            </a:r>
            <a:endParaRPr lang="en-IN" sz="3600" b="1" dirty="0">
              <a:solidFill>
                <a:schemeClr val="lt1"/>
              </a:solidFill>
              <a:latin typeface="Montserrat" pitchFamily="2" charset="0"/>
              <a:ea typeface="Poppins"/>
              <a:cs typeface="Poppins"/>
              <a:sym typeface="Poppi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06" y="2352477"/>
            <a:ext cx="2285804" cy="22688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80302" y="2443870"/>
            <a:ext cx="2072531" cy="2066817"/>
          </a:xfrm>
          <a:prstGeom prst="rect">
            <a:avLst/>
          </a:prstGeom>
          <a:solidFill>
            <a:srgbClr val="25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8979276" y="2395228"/>
            <a:ext cx="2072531" cy="20668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399537" y="2443870"/>
            <a:ext cx="2072531" cy="2066817"/>
          </a:xfrm>
          <a:prstGeom prst="rect">
            <a:avLst/>
          </a:prstGeom>
          <a:solidFill>
            <a:srgbClr val="64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6476" r="12937" b="16030"/>
          <a:stretch/>
        </p:blipFill>
        <p:spPr>
          <a:xfrm>
            <a:off x="1344276" y="2885910"/>
            <a:ext cx="1408264" cy="1285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53" y="2604109"/>
            <a:ext cx="1849427" cy="1849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88" y="2612618"/>
            <a:ext cx="1849427" cy="18494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27" y="2604108"/>
            <a:ext cx="1849427" cy="18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17424" y="4247200"/>
            <a:ext cx="1743075" cy="2339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9006" y="203405"/>
            <a:ext cx="6595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3600" b="1" dirty="0" smtClean="0">
                <a:solidFill>
                  <a:schemeClr val="bg1"/>
                </a:solidFill>
                <a:latin typeface="Montserrat" pitchFamily="2" charset="0"/>
              </a:rPr>
              <a:t>SELECTED LOGO FORMATS</a:t>
            </a:r>
            <a:endParaRPr lang="en-IN" sz="3600" b="1" dirty="0">
              <a:solidFill>
                <a:schemeClr val="bg1"/>
              </a:solidFill>
              <a:latin typeface="Montserrat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73140" y="1247887"/>
            <a:ext cx="45719" cy="54218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V="1">
            <a:off x="1113583" y="3969164"/>
            <a:ext cx="10010552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6476" r="12937" b="16030"/>
          <a:stretch/>
        </p:blipFill>
        <p:spPr>
          <a:xfrm>
            <a:off x="2608569" y="2014397"/>
            <a:ext cx="1795948" cy="1639804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8296" y="4248804"/>
            <a:ext cx="237648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875" y="1440418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Montserrat" pitchFamily="2" charset="0"/>
              </a:rPr>
              <a:t>MOST </a:t>
            </a:r>
            <a:r>
              <a:rPr lang="en-GB" sz="1400" dirty="0" smtClean="0">
                <a:latin typeface="Montserrat" pitchFamily="2" charset="0"/>
              </a:rPr>
              <a:t>PREFERRED </a:t>
            </a:r>
            <a:r>
              <a:rPr lang="en-GB" sz="1400" dirty="0">
                <a:latin typeface="Montserrat" pitchFamily="2" charset="0"/>
              </a:rPr>
              <a:t>FORMAT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875" y="4248804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Montserrat" pitchFamily="2" charset="0"/>
              </a:rPr>
              <a:t>MOST </a:t>
            </a:r>
            <a:r>
              <a:rPr lang="en-GB" sz="1400" dirty="0" smtClean="0">
                <a:latin typeface="Montserrat" pitchFamily="2" charset="0"/>
              </a:rPr>
              <a:t>PREFERRED </a:t>
            </a:r>
            <a:r>
              <a:rPr lang="en-GB" sz="1400" dirty="0">
                <a:latin typeface="Montserrat" pitchFamily="2" charset="0"/>
              </a:rPr>
              <a:t>FORMAT</a:t>
            </a:r>
          </a:p>
        </p:txBody>
      </p:sp>
      <p:pic>
        <p:nvPicPr>
          <p:cNvPr id="7173" name="Picture 5" descr="D:\Divya\OPD Sure\New-Final- Logo\OPD-Logo Horizontally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77" y="1738137"/>
            <a:ext cx="4802758" cy="21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6353" y="4248804"/>
            <a:ext cx="4795706" cy="21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15325" y="1452026"/>
            <a:ext cx="3445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Montserrat" pitchFamily="2" charset="0"/>
              </a:rPr>
              <a:t>ONLY FOR SELECTED COLLATERALS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35501" y="4210271"/>
            <a:ext cx="172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Montserrat" pitchFamily="2" charset="0"/>
              </a:rPr>
              <a:t>NOT TO BE USED</a:t>
            </a:r>
          </a:p>
        </p:txBody>
      </p:sp>
    </p:spTree>
    <p:extLst>
      <p:ext uri="{BB962C8B-B14F-4D97-AF65-F5344CB8AC3E}">
        <p14:creationId xmlns:p14="http://schemas.microsoft.com/office/powerpoint/2010/main" val="1369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9006" y="203405"/>
            <a:ext cx="1135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>
                <a:solidFill>
                  <a:schemeClr val="lt1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LOGO PLACEMENT (For Brand Communication) </a:t>
            </a:r>
          </a:p>
        </p:txBody>
      </p:sp>
      <p:sp>
        <p:nvSpPr>
          <p:cNvPr id="10" name="Google Shape;278;p35">
            <a:extLst>
              <a:ext uri="{FF2B5EF4-FFF2-40B4-BE49-F238E27FC236}">
                <a16:creationId xmlns="" xmlns:a16="http://schemas.microsoft.com/office/drawing/2014/main" id="{71AAD802-FFC3-BB57-2710-BA9A094F9396}"/>
              </a:ext>
            </a:extLst>
          </p:cNvPr>
          <p:cNvSpPr/>
          <p:nvPr/>
        </p:nvSpPr>
        <p:spPr>
          <a:xfrm>
            <a:off x="7545039" y="2067159"/>
            <a:ext cx="2649900" cy="37269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79;p35">
            <a:extLst>
              <a:ext uri="{FF2B5EF4-FFF2-40B4-BE49-F238E27FC236}">
                <a16:creationId xmlns="" xmlns:a16="http://schemas.microsoft.com/office/drawing/2014/main" id="{639632EA-A6A1-A35A-07F0-FB00A4D78758}"/>
              </a:ext>
            </a:extLst>
          </p:cNvPr>
          <p:cNvSpPr/>
          <p:nvPr/>
        </p:nvSpPr>
        <p:spPr>
          <a:xfrm>
            <a:off x="1713087" y="2440276"/>
            <a:ext cx="3972000" cy="2669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81;p35">
            <a:extLst>
              <a:ext uri="{FF2B5EF4-FFF2-40B4-BE49-F238E27FC236}">
                <a16:creationId xmlns="" xmlns:a16="http://schemas.microsoft.com/office/drawing/2014/main" id="{DF00F308-A9CF-D494-393F-4FE1D8F903AC}"/>
              </a:ext>
            </a:extLst>
          </p:cNvPr>
          <p:cNvSpPr/>
          <p:nvPr/>
        </p:nvSpPr>
        <p:spPr>
          <a:xfrm rot="5400000" flipH="1">
            <a:off x="3573743" y="302694"/>
            <a:ext cx="250800" cy="3972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87;p35">
            <a:extLst>
              <a:ext uri="{FF2B5EF4-FFF2-40B4-BE49-F238E27FC236}">
                <a16:creationId xmlns="" xmlns:a16="http://schemas.microsoft.com/office/drawing/2014/main" id="{90078E7F-5FD3-7135-DB8E-C428B0B5D675}"/>
              </a:ext>
            </a:extLst>
          </p:cNvPr>
          <p:cNvSpPr/>
          <p:nvPr/>
        </p:nvSpPr>
        <p:spPr>
          <a:xfrm rot="5400000" flipH="1">
            <a:off x="8764503" y="606624"/>
            <a:ext cx="210972" cy="26499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88;p35">
            <a:extLst>
              <a:ext uri="{FF2B5EF4-FFF2-40B4-BE49-F238E27FC236}">
                <a16:creationId xmlns="" xmlns:a16="http://schemas.microsoft.com/office/drawing/2014/main" id="{D67F9AFA-99BA-39DF-2437-C5DC8346AE50}"/>
              </a:ext>
            </a:extLst>
          </p:cNvPr>
          <p:cNvSpPr/>
          <p:nvPr/>
        </p:nvSpPr>
        <p:spPr>
          <a:xfrm flipH="1">
            <a:off x="8606889" y="1505195"/>
            <a:ext cx="539400" cy="2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4X</a:t>
            </a:r>
            <a:endParaRPr sz="4100" b="1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82;p35">
            <a:extLst>
              <a:ext uri="{FF2B5EF4-FFF2-40B4-BE49-F238E27FC236}">
                <a16:creationId xmlns="" xmlns:a16="http://schemas.microsoft.com/office/drawing/2014/main" id="{D1736F8A-BEB7-AAE6-4921-7D6C00AFAB3E}"/>
              </a:ext>
            </a:extLst>
          </p:cNvPr>
          <p:cNvSpPr/>
          <p:nvPr/>
        </p:nvSpPr>
        <p:spPr>
          <a:xfrm flipH="1">
            <a:off x="3301887" y="1826088"/>
            <a:ext cx="7944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4X</a:t>
            </a:r>
            <a:endParaRPr sz="4100" b="1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83;p35">
            <a:extLst>
              <a:ext uri="{FF2B5EF4-FFF2-40B4-BE49-F238E27FC236}">
                <a16:creationId xmlns="" xmlns:a16="http://schemas.microsoft.com/office/drawing/2014/main" id="{FEC19FC6-A149-71CC-7529-C2529F224FAB}"/>
              </a:ext>
            </a:extLst>
          </p:cNvPr>
          <p:cNvSpPr/>
          <p:nvPr/>
        </p:nvSpPr>
        <p:spPr>
          <a:xfrm rot="-5400000" flipH="1">
            <a:off x="2054295" y="2802870"/>
            <a:ext cx="132296" cy="649154"/>
          </a:xfrm>
          <a:prstGeom prst="rightBrace">
            <a:avLst>
              <a:gd name="adj1" fmla="val 8333"/>
              <a:gd name="adj2" fmla="val 49623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84;p35">
            <a:extLst>
              <a:ext uri="{FF2B5EF4-FFF2-40B4-BE49-F238E27FC236}">
                <a16:creationId xmlns="" xmlns:a16="http://schemas.microsoft.com/office/drawing/2014/main" id="{68850875-944A-4B81-06CC-E81953A505E8}"/>
              </a:ext>
            </a:extLst>
          </p:cNvPr>
          <p:cNvSpPr/>
          <p:nvPr/>
        </p:nvSpPr>
        <p:spPr>
          <a:xfrm flipH="1">
            <a:off x="1723243" y="3193595"/>
            <a:ext cx="7944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4100" b="1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83;p35">
            <a:extLst>
              <a:ext uri="{FF2B5EF4-FFF2-40B4-BE49-F238E27FC236}">
                <a16:creationId xmlns="" xmlns:a16="http://schemas.microsoft.com/office/drawing/2014/main" id="{FEC19FC6-A149-71CC-7529-C2529F224FAB}"/>
              </a:ext>
            </a:extLst>
          </p:cNvPr>
          <p:cNvSpPr/>
          <p:nvPr/>
        </p:nvSpPr>
        <p:spPr>
          <a:xfrm rot="-5400000" flipH="1">
            <a:off x="7894827" y="2456549"/>
            <a:ext cx="132221" cy="653519"/>
          </a:xfrm>
          <a:prstGeom prst="rightBrace">
            <a:avLst>
              <a:gd name="adj1" fmla="val 8333"/>
              <a:gd name="adj2" fmla="val 4933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84;p35">
            <a:extLst>
              <a:ext uri="{FF2B5EF4-FFF2-40B4-BE49-F238E27FC236}">
                <a16:creationId xmlns="" xmlns:a16="http://schemas.microsoft.com/office/drawing/2014/main" id="{68850875-944A-4B81-06CC-E81953A505E8}"/>
              </a:ext>
            </a:extLst>
          </p:cNvPr>
          <p:cNvSpPr/>
          <p:nvPr/>
        </p:nvSpPr>
        <p:spPr>
          <a:xfrm flipH="1">
            <a:off x="7634176" y="2890038"/>
            <a:ext cx="653517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4100" b="1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6476" r="12937" b="16030"/>
          <a:stretch/>
        </p:blipFill>
        <p:spPr>
          <a:xfrm>
            <a:off x="1821022" y="2526401"/>
            <a:ext cx="598839" cy="5467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6476" r="12937" b="16030"/>
          <a:stretch/>
        </p:blipFill>
        <p:spPr>
          <a:xfrm>
            <a:off x="7688853" y="2170424"/>
            <a:ext cx="598839" cy="5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9006" y="203405"/>
            <a:ext cx="8438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solidFill>
                  <a:schemeClr val="lt1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LOGO </a:t>
            </a:r>
            <a:r>
              <a:rPr lang="en-US" sz="3600" b="1" dirty="0">
                <a:solidFill>
                  <a:schemeClr val="lt1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PLACEMENT (For Stationery)</a:t>
            </a:r>
          </a:p>
        </p:txBody>
      </p:sp>
      <p:sp>
        <p:nvSpPr>
          <p:cNvPr id="10" name="Google Shape;278;p35">
            <a:extLst>
              <a:ext uri="{FF2B5EF4-FFF2-40B4-BE49-F238E27FC236}">
                <a16:creationId xmlns="" xmlns:a16="http://schemas.microsoft.com/office/drawing/2014/main" id="{71AAD802-FFC3-BB57-2710-BA9A094F9396}"/>
              </a:ext>
            </a:extLst>
          </p:cNvPr>
          <p:cNvSpPr/>
          <p:nvPr/>
        </p:nvSpPr>
        <p:spPr>
          <a:xfrm>
            <a:off x="7545039" y="2067159"/>
            <a:ext cx="2649900" cy="37269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79;p35">
            <a:extLst>
              <a:ext uri="{FF2B5EF4-FFF2-40B4-BE49-F238E27FC236}">
                <a16:creationId xmlns="" xmlns:a16="http://schemas.microsoft.com/office/drawing/2014/main" id="{639632EA-A6A1-A35A-07F0-FB00A4D78758}"/>
              </a:ext>
            </a:extLst>
          </p:cNvPr>
          <p:cNvSpPr/>
          <p:nvPr/>
        </p:nvSpPr>
        <p:spPr>
          <a:xfrm>
            <a:off x="1713087" y="2440276"/>
            <a:ext cx="3972000" cy="2669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81;p35">
            <a:extLst>
              <a:ext uri="{FF2B5EF4-FFF2-40B4-BE49-F238E27FC236}">
                <a16:creationId xmlns="" xmlns:a16="http://schemas.microsoft.com/office/drawing/2014/main" id="{DF00F308-A9CF-D494-393F-4FE1D8F903AC}"/>
              </a:ext>
            </a:extLst>
          </p:cNvPr>
          <p:cNvSpPr/>
          <p:nvPr/>
        </p:nvSpPr>
        <p:spPr>
          <a:xfrm rot="5400000" flipH="1">
            <a:off x="3573743" y="302694"/>
            <a:ext cx="250800" cy="3972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87;p35">
            <a:extLst>
              <a:ext uri="{FF2B5EF4-FFF2-40B4-BE49-F238E27FC236}">
                <a16:creationId xmlns="" xmlns:a16="http://schemas.microsoft.com/office/drawing/2014/main" id="{90078E7F-5FD3-7135-DB8E-C428B0B5D675}"/>
              </a:ext>
            </a:extLst>
          </p:cNvPr>
          <p:cNvSpPr/>
          <p:nvPr/>
        </p:nvSpPr>
        <p:spPr>
          <a:xfrm rot="5400000" flipH="1">
            <a:off x="8764503" y="606624"/>
            <a:ext cx="210972" cy="26499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88;p35">
            <a:extLst>
              <a:ext uri="{FF2B5EF4-FFF2-40B4-BE49-F238E27FC236}">
                <a16:creationId xmlns="" xmlns:a16="http://schemas.microsoft.com/office/drawing/2014/main" id="{D67F9AFA-99BA-39DF-2437-C5DC8346AE50}"/>
              </a:ext>
            </a:extLst>
          </p:cNvPr>
          <p:cNvSpPr/>
          <p:nvPr/>
        </p:nvSpPr>
        <p:spPr>
          <a:xfrm flipH="1">
            <a:off x="8606889" y="1505195"/>
            <a:ext cx="539400" cy="2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4X</a:t>
            </a:r>
            <a:endParaRPr sz="4100" b="1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82;p35">
            <a:extLst>
              <a:ext uri="{FF2B5EF4-FFF2-40B4-BE49-F238E27FC236}">
                <a16:creationId xmlns="" xmlns:a16="http://schemas.microsoft.com/office/drawing/2014/main" id="{D1736F8A-BEB7-AAE6-4921-7D6C00AFAB3E}"/>
              </a:ext>
            </a:extLst>
          </p:cNvPr>
          <p:cNvSpPr/>
          <p:nvPr/>
        </p:nvSpPr>
        <p:spPr>
          <a:xfrm flipH="1">
            <a:off x="3301887" y="1826088"/>
            <a:ext cx="7944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4X</a:t>
            </a:r>
            <a:endParaRPr sz="4100" b="1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83;p35">
            <a:extLst>
              <a:ext uri="{FF2B5EF4-FFF2-40B4-BE49-F238E27FC236}">
                <a16:creationId xmlns="" xmlns:a16="http://schemas.microsoft.com/office/drawing/2014/main" id="{FEC19FC6-A149-71CC-7529-C2529F224FAB}"/>
              </a:ext>
            </a:extLst>
          </p:cNvPr>
          <p:cNvSpPr/>
          <p:nvPr/>
        </p:nvSpPr>
        <p:spPr>
          <a:xfrm rot="-5400000" flipH="1">
            <a:off x="2110070" y="2852436"/>
            <a:ext cx="132296" cy="649154"/>
          </a:xfrm>
          <a:prstGeom prst="rightBrace">
            <a:avLst>
              <a:gd name="adj1" fmla="val 8333"/>
              <a:gd name="adj2" fmla="val 49623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84;p35">
            <a:extLst>
              <a:ext uri="{FF2B5EF4-FFF2-40B4-BE49-F238E27FC236}">
                <a16:creationId xmlns="" xmlns:a16="http://schemas.microsoft.com/office/drawing/2014/main" id="{68850875-944A-4B81-06CC-E81953A505E8}"/>
              </a:ext>
            </a:extLst>
          </p:cNvPr>
          <p:cNvSpPr/>
          <p:nvPr/>
        </p:nvSpPr>
        <p:spPr>
          <a:xfrm flipH="1">
            <a:off x="1779018" y="3243161"/>
            <a:ext cx="7944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4100" b="1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83;p35">
            <a:extLst>
              <a:ext uri="{FF2B5EF4-FFF2-40B4-BE49-F238E27FC236}">
                <a16:creationId xmlns="" xmlns:a16="http://schemas.microsoft.com/office/drawing/2014/main" id="{FEC19FC6-A149-71CC-7529-C2529F224FAB}"/>
              </a:ext>
            </a:extLst>
          </p:cNvPr>
          <p:cNvSpPr/>
          <p:nvPr/>
        </p:nvSpPr>
        <p:spPr>
          <a:xfrm rot="-5400000" flipH="1">
            <a:off x="8828277" y="2456549"/>
            <a:ext cx="132221" cy="653519"/>
          </a:xfrm>
          <a:prstGeom prst="rightBrace">
            <a:avLst>
              <a:gd name="adj1" fmla="val 8333"/>
              <a:gd name="adj2" fmla="val 4933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84;p35">
            <a:extLst>
              <a:ext uri="{FF2B5EF4-FFF2-40B4-BE49-F238E27FC236}">
                <a16:creationId xmlns="" xmlns:a16="http://schemas.microsoft.com/office/drawing/2014/main" id="{68850875-944A-4B81-06CC-E81953A505E8}"/>
              </a:ext>
            </a:extLst>
          </p:cNvPr>
          <p:cNvSpPr/>
          <p:nvPr/>
        </p:nvSpPr>
        <p:spPr>
          <a:xfrm flipH="1">
            <a:off x="8567626" y="2890038"/>
            <a:ext cx="653517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4100" b="1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6476" r="12937" b="16030"/>
          <a:stretch/>
        </p:blipFill>
        <p:spPr>
          <a:xfrm>
            <a:off x="1886034" y="2564091"/>
            <a:ext cx="598839" cy="5467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6476" r="12937" b="16030"/>
          <a:stretch/>
        </p:blipFill>
        <p:spPr>
          <a:xfrm>
            <a:off x="8594964" y="2170424"/>
            <a:ext cx="598839" cy="5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9006" y="203405"/>
            <a:ext cx="5285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3600" b="1" dirty="0" smtClean="0">
                <a:solidFill>
                  <a:schemeClr val="lt1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LOGO USAGE - DON’T</a:t>
            </a:r>
            <a:endParaRPr lang="en-IN" sz="3600" b="1" dirty="0">
              <a:solidFill>
                <a:schemeClr val="lt1"/>
              </a:solidFill>
              <a:latin typeface="Montserrat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051" y="1318102"/>
            <a:ext cx="1845430" cy="19991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3512368" y="1318102"/>
            <a:ext cx="1845430" cy="1999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433608" y="3379020"/>
            <a:ext cx="21842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dirty="0">
                <a:latin typeface="Montserrat" pitchFamily="2" charset="0"/>
                <a:ea typeface="Poppins Light"/>
                <a:cs typeface="Poppins Light"/>
                <a:sym typeface="Poppins Light"/>
              </a:rPr>
              <a:t>Do not use any other color in the background.</a:t>
            </a:r>
          </a:p>
          <a:p>
            <a:endParaRPr lang="en-IN" sz="1300" dirty="0">
              <a:latin typeface="Montserra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2368" y="3367450"/>
            <a:ext cx="184543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dirty="0">
                <a:latin typeface="Montserrat" pitchFamily="2" charset="0"/>
                <a:ea typeface="Poppins Light"/>
                <a:cs typeface="Poppins Light"/>
                <a:sym typeface="Poppins Light"/>
              </a:rPr>
              <a:t>Do not change the </a:t>
            </a:r>
            <a:r>
              <a:rPr lang="en-US" sz="1300" dirty="0" smtClean="0">
                <a:latin typeface="Montserrat" pitchFamily="2" charset="0"/>
                <a:ea typeface="Poppins Light"/>
                <a:cs typeface="Poppins Light"/>
                <a:sym typeface="Poppins Light"/>
              </a:rPr>
              <a:t>colors </a:t>
            </a:r>
            <a:r>
              <a:rPr lang="en-US" sz="1300" dirty="0">
                <a:latin typeface="Montserrat" pitchFamily="2" charset="0"/>
                <a:ea typeface="Poppins Light"/>
                <a:cs typeface="Poppins Light"/>
                <a:sym typeface="Poppins Light"/>
              </a:rPr>
              <a:t>of the logo.</a:t>
            </a:r>
          </a:p>
          <a:p>
            <a:endParaRPr lang="en-IN" sz="1300" dirty="0">
              <a:latin typeface="Montserra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39346" y="1318102"/>
            <a:ext cx="1845430" cy="1999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6252314" y="3348171"/>
            <a:ext cx="22070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dirty="0" smtClean="0">
                <a:latin typeface="Montserrat" pitchFamily="2" charset="0"/>
                <a:ea typeface="Poppins Light"/>
                <a:cs typeface="Poppins Light"/>
                <a:sym typeface="Poppins Light"/>
              </a:rPr>
              <a:t>Do not squeeze the logo.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082547" y="1318102"/>
            <a:ext cx="1845430" cy="1999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/>
          <p:cNvSpPr txBox="1"/>
          <p:nvPr/>
        </p:nvSpPr>
        <p:spPr>
          <a:xfrm>
            <a:off x="9065268" y="3367450"/>
            <a:ext cx="2207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dirty="0" smtClean="0">
                <a:latin typeface="Montserrat" pitchFamily="2" charset="0"/>
                <a:ea typeface="Poppins Light"/>
                <a:cs typeface="Poppins Light"/>
                <a:sym typeface="Poppins Light"/>
              </a:rPr>
              <a:t>Do not change the </a:t>
            </a:r>
            <a:r>
              <a:rPr lang="en-US" sz="1300" dirty="0" err="1" smtClean="0">
                <a:latin typeface="Montserrat" pitchFamily="2" charset="0"/>
                <a:ea typeface="Poppins Light"/>
                <a:cs typeface="Poppins Light"/>
                <a:sym typeface="Poppins Light"/>
              </a:rPr>
              <a:t>oapacity</a:t>
            </a:r>
            <a:r>
              <a:rPr lang="en-US" sz="1300" dirty="0" smtClean="0">
                <a:latin typeface="Montserrat" pitchFamily="2" charset="0"/>
                <a:ea typeface="Poppins Light"/>
                <a:cs typeface="Poppins Light"/>
                <a:sym typeface="Poppins Light"/>
              </a:rPr>
              <a:t> of the logo.</a:t>
            </a:r>
            <a:endParaRPr lang="en-US" sz="1300" dirty="0">
              <a:latin typeface="Montserrat" pitchFamily="2" charset="0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5051" y="4071517"/>
            <a:ext cx="1845430" cy="19991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3512368" y="4070496"/>
            <a:ext cx="1845430" cy="1999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 34"/>
          <p:cNvSpPr/>
          <p:nvPr/>
        </p:nvSpPr>
        <p:spPr>
          <a:xfrm>
            <a:off x="6339346" y="4070496"/>
            <a:ext cx="1845430" cy="1999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Box 35"/>
          <p:cNvSpPr txBox="1"/>
          <p:nvPr/>
        </p:nvSpPr>
        <p:spPr>
          <a:xfrm>
            <a:off x="6252314" y="6148920"/>
            <a:ext cx="2207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dirty="0" smtClean="0">
                <a:solidFill>
                  <a:schemeClr val="dk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Do not use any effects on the logo.</a:t>
            </a:r>
            <a:endParaRPr lang="en-US" sz="1300" dirty="0">
              <a:solidFill>
                <a:schemeClr val="dk1"/>
              </a:solidFill>
              <a:latin typeface="Montserrat" pitchFamily="2" charset="0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065268" y="4070496"/>
            <a:ext cx="1845430" cy="1999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/>
          <p:cNvSpPr txBox="1"/>
          <p:nvPr/>
        </p:nvSpPr>
        <p:spPr>
          <a:xfrm>
            <a:off x="8993550" y="6148920"/>
            <a:ext cx="2499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dirty="0" smtClean="0">
                <a:latin typeface="Montserrat" pitchFamily="2" charset="0"/>
                <a:ea typeface="Poppins Light"/>
                <a:cs typeface="Poppins Light"/>
                <a:sym typeface="Poppins Light"/>
              </a:rPr>
              <a:t>Do not change the position of the logo elements.</a:t>
            </a:r>
            <a:endParaRPr lang="en-US" sz="1300" dirty="0">
              <a:latin typeface="Montserrat" pitchFamily="2" charset="0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527" y="6148920"/>
            <a:ext cx="21533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300" dirty="0">
                <a:latin typeface="Montserrat" pitchFamily="2" charset="0"/>
                <a:ea typeface="Poppins Light"/>
                <a:cs typeface="Poppins Light"/>
                <a:sym typeface="Poppins Light"/>
              </a:rPr>
              <a:t>Do not use complicated </a:t>
            </a:r>
            <a:r>
              <a:rPr lang="en" sz="1300" dirty="0" smtClean="0">
                <a:latin typeface="Montserrat" pitchFamily="2" charset="0"/>
                <a:ea typeface="Poppins Light"/>
                <a:cs typeface="Poppins Light"/>
                <a:sym typeface="Poppins Light"/>
              </a:rPr>
              <a:t>backgrounds.</a:t>
            </a:r>
            <a:endParaRPr lang="en-IN" sz="1300" dirty="0">
              <a:latin typeface="Montserrat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12368" y="6195086"/>
            <a:ext cx="20726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>
                <a:latin typeface="Montserrat" pitchFamily="2" charset="0"/>
                <a:ea typeface="Poppins Light"/>
                <a:cs typeface="Poppins Light"/>
                <a:sym typeface="Poppins Light"/>
              </a:rPr>
              <a:t>Do not rotate the logo.</a:t>
            </a:r>
          </a:p>
          <a:p>
            <a:endParaRPr lang="en-IN" sz="1300" dirty="0">
              <a:latin typeface="Montserra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25" y="4170031"/>
            <a:ext cx="1813673" cy="1813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r="27671"/>
          <a:stretch/>
        </p:blipFill>
        <p:spPr>
          <a:xfrm>
            <a:off x="545050" y="4071517"/>
            <a:ext cx="1845431" cy="20107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6476" r="12937" b="16030"/>
          <a:stretch/>
        </p:blipFill>
        <p:spPr>
          <a:xfrm>
            <a:off x="767119" y="1760077"/>
            <a:ext cx="1304005" cy="11906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6476" r="12937" b="16030"/>
          <a:stretch/>
        </p:blipFill>
        <p:spPr>
          <a:xfrm>
            <a:off x="3783080" y="1715170"/>
            <a:ext cx="1304005" cy="1190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6476" r="12937" b="16030"/>
          <a:stretch/>
        </p:blipFill>
        <p:spPr>
          <a:xfrm>
            <a:off x="6458959" y="1760077"/>
            <a:ext cx="1574718" cy="119063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6476" r="12937" b="16030"/>
          <a:stretch/>
        </p:blipFill>
        <p:spPr>
          <a:xfrm>
            <a:off x="9353259" y="1760077"/>
            <a:ext cx="1304005" cy="119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6476" r="12937" b="16030"/>
          <a:stretch/>
        </p:blipFill>
        <p:spPr>
          <a:xfrm>
            <a:off x="762859" y="4564751"/>
            <a:ext cx="1304005" cy="119063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6476" r="12937" b="16030"/>
          <a:stretch/>
        </p:blipFill>
        <p:spPr>
          <a:xfrm rot="20273851">
            <a:off x="3688451" y="4488934"/>
            <a:ext cx="1304005" cy="11906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6476" r="12937" b="16030"/>
          <a:stretch/>
        </p:blipFill>
        <p:spPr>
          <a:xfrm>
            <a:off x="6594315" y="4475766"/>
            <a:ext cx="1304005" cy="1190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9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144;p24">
            <a:extLst>
              <a:ext uri="{FF2B5EF4-FFF2-40B4-BE49-F238E27FC236}">
                <a16:creationId xmlns="" xmlns:a16="http://schemas.microsoft.com/office/drawing/2014/main" id="{1A00B3E1-FA6E-F775-1F3A-F204E185FF1C}"/>
              </a:ext>
            </a:extLst>
          </p:cNvPr>
          <p:cNvSpPr txBox="1"/>
          <p:nvPr/>
        </p:nvSpPr>
        <p:spPr>
          <a:xfrm>
            <a:off x="4384964" y="3154044"/>
            <a:ext cx="51911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IN" sz="4800" b="1" dirty="0">
                <a:solidFill>
                  <a:schemeClr val="bg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VISUAL GUIDE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9" t="13274" r="22310" b="35063"/>
          <a:stretch/>
        </p:blipFill>
        <p:spPr>
          <a:xfrm>
            <a:off x="2775240" y="2564368"/>
            <a:ext cx="183226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9006" y="203405"/>
            <a:ext cx="462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Montserrat" pitchFamily="2" charset="0"/>
              </a:rPr>
              <a:t>PRIMARY COLORS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7652" y="1389530"/>
            <a:ext cx="10665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latin typeface="Montserrat" pitchFamily="2" charset="0"/>
                <a:ea typeface="Poppins Light"/>
                <a:cs typeface="Poppins Light"/>
                <a:sym typeface="Poppins Light"/>
              </a:rPr>
              <a:t>These are the main </a:t>
            </a:r>
            <a:r>
              <a:rPr lang="en-US" dirty="0" smtClean="0">
                <a:latin typeface="Montserrat" pitchFamily="2" charset="0"/>
                <a:ea typeface="Poppins Light"/>
                <a:cs typeface="Poppins Light"/>
                <a:sym typeface="Poppins Light"/>
              </a:rPr>
              <a:t>five </a:t>
            </a:r>
            <a:r>
              <a:rPr lang="en-US" dirty="0">
                <a:latin typeface="Montserrat" pitchFamily="2" charset="0"/>
                <a:ea typeface="Poppins Light"/>
                <a:cs typeface="Poppins Light"/>
                <a:sym typeface="Poppins Light"/>
              </a:rPr>
              <a:t>brand colors. The logo is to be used in this palette wherever possible.</a:t>
            </a:r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12035"/>
            <a:ext cx="10058400" cy="45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9006" y="203405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latin typeface="Montserrat" pitchFamily="2" charset="0"/>
              </a:rPr>
              <a:t>FONTS</a:t>
            </a:r>
            <a:endParaRPr lang="en-IN" sz="3600" b="1" dirty="0">
              <a:solidFill>
                <a:schemeClr val="lt1"/>
              </a:solidFill>
              <a:latin typeface="Montserrat" pitchFamily="2" charset="0"/>
              <a:ea typeface="Poppins"/>
              <a:cs typeface="Poppins"/>
              <a:sym typeface="Poppi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80884"/>
            <a:ext cx="10058400" cy="45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144;p24">
            <a:extLst>
              <a:ext uri="{FF2B5EF4-FFF2-40B4-BE49-F238E27FC236}">
                <a16:creationId xmlns="" xmlns:a16="http://schemas.microsoft.com/office/drawing/2014/main" id="{1A00B3E1-FA6E-F775-1F3A-F204E185FF1C}"/>
              </a:ext>
            </a:extLst>
          </p:cNvPr>
          <p:cNvSpPr txBox="1"/>
          <p:nvPr/>
        </p:nvSpPr>
        <p:spPr>
          <a:xfrm>
            <a:off x="4124988" y="3161476"/>
            <a:ext cx="61687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GB" sz="4800" b="1" dirty="0">
                <a:solidFill>
                  <a:schemeClr val="bg1"/>
                </a:solidFill>
                <a:latin typeface="Montserrat" pitchFamily="2" charset="0"/>
              </a:rPr>
              <a:t>IMPLEMENTATION</a:t>
            </a:r>
            <a:endParaRPr lang="en-IN" sz="4800" b="1" dirty="0">
              <a:solidFill>
                <a:schemeClr val="bg1"/>
              </a:solidFill>
              <a:latin typeface="Montserrat" pitchFamily="2" charset="0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9" t="13274" r="22310" b="35063"/>
          <a:stretch/>
        </p:blipFill>
        <p:spPr>
          <a:xfrm>
            <a:off x="2420014" y="2571800"/>
            <a:ext cx="183226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09006" y="203405"/>
            <a:ext cx="168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Montserrat" pitchFamily="2" charset="0"/>
              </a:rPr>
              <a:t>INDEX</a:t>
            </a:r>
            <a:endParaRPr lang="en-US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6" name="Google Shape;144;p24">
            <a:extLst>
              <a:ext uri="{FF2B5EF4-FFF2-40B4-BE49-F238E27FC236}">
                <a16:creationId xmlns="" xmlns:a16="http://schemas.microsoft.com/office/drawing/2014/main" id="{1A00B3E1-FA6E-F775-1F3A-F204E185FF1C}"/>
              </a:ext>
            </a:extLst>
          </p:cNvPr>
          <p:cNvSpPr txBox="1"/>
          <p:nvPr/>
        </p:nvSpPr>
        <p:spPr>
          <a:xfrm>
            <a:off x="3136180" y="1947825"/>
            <a:ext cx="26296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Montserrat" pitchFamily="2" charset="0"/>
                <a:ea typeface="Poppins Medium"/>
                <a:cs typeface="Poppins Medium"/>
                <a:sym typeface="Poppins Medium"/>
              </a:rPr>
              <a:t>IDENTITY SYSTEMS</a:t>
            </a:r>
            <a:endParaRPr sz="2000" b="1" dirty="0">
              <a:solidFill>
                <a:schemeClr val="dk1"/>
              </a:solidFill>
              <a:latin typeface="Montserrat" pitchFamily="2" charset="0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7" name="Google Shape;145;p24">
            <a:extLst>
              <a:ext uri="{FF2B5EF4-FFF2-40B4-BE49-F238E27FC236}">
                <a16:creationId xmlns="" xmlns:a16="http://schemas.microsoft.com/office/drawing/2014/main" id="{87462997-DE8D-12D4-8766-5CB3AEB68754}"/>
              </a:ext>
            </a:extLst>
          </p:cNvPr>
          <p:cNvCxnSpPr/>
          <p:nvPr/>
        </p:nvCxnSpPr>
        <p:spPr>
          <a:xfrm>
            <a:off x="3068416" y="2285502"/>
            <a:ext cx="2656924" cy="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TextBox 8"/>
          <p:cNvSpPr txBox="1"/>
          <p:nvPr/>
        </p:nvSpPr>
        <p:spPr>
          <a:xfrm>
            <a:off x="3003192" y="2283972"/>
            <a:ext cx="2793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pt-BR" sz="1600" dirty="0" smtClean="0">
                <a:solidFill>
                  <a:schemeClr val="dk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Logo Scaling - Vertical</a:t>
            </a:r>
          </a:p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pt-BR" sz="1600" dirty="0" smtClean="0">
                <a:solidFill>
                  <a:schemeClr val="dk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Logo Spacing - Vertical</a:t>
            </a:r>
          </a:p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pt-BR" sz="1600" dirty="0" smtClean="0">
                <a:solidFill>
                  <a:schemeClr val="dk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Logo Variation</a:t>
            </a:r>
          </a:p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pt-BR" sz="1600" dirty="0" smtClean="0">
                <a:solidFill>
                  <a:schemeClr val="dk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Logo Placement</a:t>
            </a:r>
          </a:p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pt-BR" sz="1600" dirty="0" smtClean="0">
                <a:solidFill>
                  <a:schemeClr val="dk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Logo Integrity “Don’ts”</a:t>
            </a:r>
          </a:p>
          <a:p>
            <a:endParaRPr lang="en-IN" sz="2000" dirty="0">
              <a:latin typeface="Montserrat" pitchFamily="2" charset="0"/>
            </a:endParaRPr>
          </a:p>
        </p:txBody>
      </p:sp>
      <p:sp>
        <p:nvSpPr>
          <p:cNvPr id="11" name="Google Shape;144;p24">
            <a:extLst>
              <a:ext uri="{FF2B5EF4-FFF2-40B4-BE49-F238E27FC236}">
                <a16:creationId xmlns="" xmlns:a16="http://schemas.microsoft.com/office/drawing/2014/main" id="{1A00B3E1-FA6E-F775-1F3A-F204E185FF1C}"/>
              </a:ext>
            </a:extLst>
          </p:cNvPr>
          <p:cNvSpPr txBox="1"/>
          <p:nvPr/>
        </p:nvSpPr>
        <p:spPr>
          <a:xfrm>
            <a:off x="9297383" y="1962993"/>
            <a:ext cx="25644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IN" sz="2000" b="1" dirty="0" smtClean="0">
                <a:solidFill>
                  <a:schemeClr val="dk1"/>
                </a:solidFill>
                <a:latin typeface="Montserrat" pitchFamily="2" charset="0"/>
                <a:ea typeface="Poppins Medium"/>
                <a:cs typeface="Poppins Medium"/>
                <a:sym typeface="Poppins Medium"/>
              </a:rPr>
              <a:t>IMPLEMENTATION</a:t>
            </a:r>
            <a:endParaRPr lang="en-IN" sz="2000" b="1" dirty="0">
              <a:solidFill>
                <a:schemeClr val="dk1"/>
              </a:solidFill>
              <a:latin typeface="Montserrat" pitchFamily="2" charset="0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12" name="Google Shape;145;p24">
            <a:extLst>
              <a:ext uri="{FF2B5EF4-FFF2-40B4-BE49-F238E27FC236}">
                <a16:creationId xmlns="" xmlns:a16="http://schemas.microsoft.com/office/drawing/2014/main" id="{87462997-DE8D-12D4-8766-5CB3AEB68754}"/>
              </a:ext>
            </a:extLst>
          </p:cNvPr>
          <p:cNvCxnSpPr/>
          <p:nvPr/>
        </p:nvCxnSpPr>
        <p:spPr>
          <a:xfrm>
            <a:off x="9239270" y="2298142"/>
            <a:ext cx="2534642" cy="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TextBox 12"/>
          <p:cNvSpPr txBox="1"/>
          <p:nvPr/>
        </p:nvSpPr>
        <p:spPr>
          <a:xfrm>
            <a:off x="9254351" y="2300391"/>
            <a:ext cx="2279630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en-US" sz="1600" dirty="0">
                <a:solidFill>
                  <a:schemeClr val="dk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Email Signature</a:t>
            </a:r>
          </a:p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en-US" sz="1600" dirty="0">
                <a:solidFill>
                  <a:schemeClr val="dk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Envelope</a:t>
            </a:r>
          </a:p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en-US" sz="1600" dirty="0">
                <a:solidFill>
                  <a:schemeClr val="dk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Letterhead</a:t>
            </a:r>
          </a:p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en-US" sz="1600" dirty="0">
                <a:solidFill>
                  <a:schemeClr val="dk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Visiting Card</a:t>
            </a:r>
          </a:p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en-US" sz="1600" dirty="0">
                <a:solidFill>
                  <a:schemeClr val="dk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ID card</a:t>
            </a:r>
          </a:p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en-US" sz="1600" dirty="0">
                <a:solidFill>
                  <a:schemeClr val="dk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Lanyard</a:t>
            </a:r>
          </a:p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endParaRPr lang="en-US" sz="1600" dirty="0" smtClean="0">
              <a:solidFill>
                <a:schemeClr val="dk1"/>
              </a:solidFill>
              <a:latin typeface="Montserrat" pitchFamily="2" charset="0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" name="Google Shape;144;p24">
            <a:extLst>
              <a:ext uri="{FF2B5EF4-FFF2-40B4-BE49-F238E27FC236}">
                <a16:creationId xmlns="" xmlns:a16="http://schemas.microsoft.com/office/drawing/2014/main" id="{1A00B3E1-FA6E-F775-1F3A-F204E185FF1C}"/>
              </a:ext>
            </a:extLst>
          </p:cNvPr>
          <p:cNvSpPr txBox="1"/>
          <p:nvPr/>
        </p:nvSpPr>
        <p:spPr>
          <a:xfrm>
            <a:off x="240374" y="1914640"/>
            <a:ext cx="31505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1"/>
                </a:solidFill>
                <a:latin typeface="Montserrat" pitchFamily="2" charset="0"/>
                <a:ea typeface="Poppins Medium"/>
                <a:cs typeface="Poppins Medium"/>
                <a:sym typeface="Poppins Medium"/>
              </a:rPr>
              <a:t>INTRODUCTION</a:t>
            </a:r>
            <a:endParaRPr sz="2000" b="1" dirty="0">
              <a:solidFill>
                <a:schemeClr val="dk1"/>
              </a:solidFill>
              <a:latin typeface="Montserrat" pitchFamily="2" charset="0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15" name="Google Shape;145;p24">
            <a:extLst>
              <a:ext uri="{FF2B5EF4-FFF2-40B4-BE49-F238E27FC236}">
                <a16:creationId xmlns="" xmlns:a16="http://schemas.microsoft.com/office/drawing/2014/main" id="{87462997-DE8D-12D4-8766-5CB3AEB68754}"/>
              </a:ext>
            </a:extLst>
          </p:cNvPr>
          <p:cNvCxnSpPr/>
          <p:nvPr/>
        </p:nvCxnSpPr>
        <p:spPr>
          <a:xfrm>
            <a:off x="233104" y="2291576"/>
            <a:ext cx="2056942" cy="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TextBox 15"/>
          <p:cNvSpPr txBox="1"/>
          <p:nvPr/>
        </p:nvSpPr>
        <p:spPr>
          <a:xfrm>
            <a:off x="125215" y="2295223"/>
            <a:ext cx="2140556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pt-BR" sz="1600" dirty="0" smtClean="0">
                <a:solidFill>
                  <a:schemeClr val="dk1"/>
                </a:solidFill>
                <a:latin typeface="Montserrat" pitchFamily="2" charset="0"/>
                <a:sym typeface="Poppins Light"/>
              </a:rPr>
              <a:t>Purpose </a:t>
            </a:r>
          </a:p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pt-BR" sz="1600" dirty="0" smtClean="0">
                <a:solidFill>
                  <a:schemeClr val="dk1"/>
                </a:solidFill>
                <a:latin typeface="Montserrat" pitchFamily="2" charset="0"/>
                <a:sym typeface="Poppins Light"/>
              </a:rPr>
              <a:t>Brand Archetype </a:t>
            </a:r>
          </a:p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pt-BR" sz="1600" dirty="0" smtClean="0">
                <a:solidFill>
                  <a:schemeClr val="dk1"/>
                </a:solidFill>
                <a:latin typeface="Montserrat" pitchFamily="2" charset="0"/>
                <a:sym typeface="Poppins Light"/>
              </a:rPr>
              <a:t>Brand Emotion</a:t>
            </a:r>
            <a:endParaRPr lang="en-IN" sz="1600" dirty="0">
              <a:latin typeface="Montserrat" pitchFamily="2" charset="0"/>
            </a:endParaRPr>
          </a:p>
        </p:txBody>
      </p:sp>
      <p:sp>
        <p:nvSpPr>
          <p:cNvPr id="20" name="Google Shape;144;p24">
            <a:extLst>
              <a:ext uri="{FF2B5EF4-FFF2-40B4-BE49-F238E27FC236}">
                <a16:creationId xmlns="" xmlns:a16="http://schemas.microsoft.com/office/drawing/2014/main" id="{1A00B3E1-FA6E-F775-1F3A-F204E185FF1C}"/>
              </a:ext>
            </a:extLst>
          </p:cNvPr>
          <p:cNvSpPr txBox="1"/>
          <p:nvPr/>
        </p:nvSpPr>
        <p:spPr>
          <a:xfrm>
            <a:off x="6572257" y="1962569"/>
            <a:ext cx="19577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1"/>
                </a:solidFill>
                <a:latin typeface="Montserrat" pitchFamily="2" charset="0"/>
                <a:ea typeface="Poppins Medium"/>
                <a:cs typeface="Poppins Medium"/>
                <a:sym typeface="Poppins Medium"/>
              </a:rPr>
              <a:t>VISUAL GUIDE</a:t>
            </a:r>
            <a:endParaRPr sz="2000" b="1" dirty="0">
              <a:solidFill>
                <a:schemeClr val="dk1"/>
              </a:solidFill>
              <a:latin typeface="Montserrat" pitchFamily="2" charset="0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1" name="Google Shape;145;p24">
            <a:extLst>
              <a:ext uri="{FF2B5EF4-FFF2-40B4-BE49-F238E27FC236}">
                <a16:creationId xmlns="" xmlns:a16="http://schemas.microsoft.com/office/drawing/2014/main" id="{87462997-DE8D-12D4-8766-5CB3AEB68754}"/>
              </a:ext>
            </a:extLst>
          </p:cNvPr>
          <p:cNvCxnSpPr/>
          <p:nvPr/>
        </p:nvCxnSpPr>
        <p:spPr>
          <a:xfrm>
            <a:off x="6564785" y="2297525"/>
            <a:ext cx="1875208" cy="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TextBox 21"/>
          <p:cNvSpPr txBox="1"/>
          <p:nvPr/>
        </p:nvSpPr>
        <p:spPr>
          <a:xfrm>
            <a:off x="6516233" y="2306315"/>
            <a:ext cx="1970736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en-US" sz="1600" dirty="0">
                <a:solidFill>
                  <a:schemeClr val="dk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Typography</a:t>
            </a:r>
          </a:p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en-US" sz="1600" dirty="0">
                <a:solidFill>
                  <a:schemeClr val="dk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Primary Color</a:t>
            </a:r>
          </a:p>
          <a:p>
            <a:pPr marL="228600" lvl="1" indent="-120650">
              <a:lnSpc>
                <a:spcPct val="115000"/>
              </a:lnSpc>
              <a:buClr>
                <a:schemeClr val="dk1"/>
              </a:buClr>
              <a:buSzPts val="1100"/>
              <a:buFont typeface="Poppins Light"/>
              <a:buChar char="•"/>
            </a:pPr>
            <a:r>
              <a:rPr lang="en-US" sz="1600" dirty="0">
                <a:solidFill>
                  <a:schemeClr val="dk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Font Family </a:t>
            </a:r>
          </a:p>
        </p:txBody>
      </p:sp>
    </p:spTree>
    <p:extLst>
      <p:ext uri="{BB962C8B-B14F-4D97-AF65-F5344CB8AC3E}">
        <p14:creationId xmlns:p14="http://schemas.microsoft.com/office/powerpoint/2010/main" val="21927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09006" y="203405"/>
            <a:ext cx="358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latin typeface="Montserrat" pitchFamily="2" charset="0"/>
                <a:sym typeface="Poppins"/>
              </a:rPr>
              <a:t>Email Signature</a:t>
            </a:r>
            <a:endParaRPr lang="en-IN" sz="3600" b="1" dirty="0">
              <a:solidFill>
                <a:schemeClr val="lt1"/>
              </a:solidFill>
              <a:latin typeface="Montserrat" pitchFamily="2" charset="0"/>
              <a:ea typeface="Poppins"/>
              <a:cs typeface="Poppins"/>
              <a:sym typeface="Poppins"/>
            </a:endParaRPr>
          </a:p>
        </p:txBody>
      </p:sp>
      <p:pic>
        <p:nvPicPr>
          <p:cNvPr id="2050" name="Picture 2" descr="D:\Divya\OPD Sure\Emailer signature\New-Final email-signatur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73" y="1998663"/>
            <a:ext cx="8544654" cy="320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" lvl="1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600" b="1" dirty="0" smtClean="0">
                <a:solidFill>
                  <a:schemeClr val="bg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 Envelope</a:t>
            </a:r>
            <a:endParaRPr lang="en-US" sz="3600" b="1" dirty="0">
              <a:solidFill>
                <a:schemeClr val="bg1"/>
              </a:solidFill>
              <a:latin typeface="Montserrat" pitchFamily="2" charset="0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080" name="Picture 8" descr="D:\Divya\OPD Sure\Envelope\New-Final-Envelope desig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7" y="1940692"/>
            <a:ext cx="5339323" cy="37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Divya\OPD Sure\Envelope\New-Final-Envelope design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85" y="2121421"/>
            <a:ext cx="5083769" cy="359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9006" y="203405"/>
            <a:ext cx="2885726" cy="684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lvl="1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600" b="1" dirty="0">
                <a:solidFill>
                  <a:schemeClr val="bg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Letterhead</a:t>
            </a:r>
          </a:p>
        </p:txBody>
      </p:sp>
      <p:pic>
        <p:nvPicPr>
          <p:cNvPr id="9218" name="Picture 2" descr="D:\Divya\OPD Sure\Letter head\Final-OPDSure letterhea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36" y="1341056"/>
            <a:ext cx="3442840" cy="53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8973" y="3064285"/>
            <a:ext cx="579005" cy="678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950" lvl="1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600" b="1" dirty="0" smtClean="0">
                <a:solidFill>
                  <a:schemeClr val="bg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d</a:t>
            </a:r>
            <a:endParaRPr lang="en-US" sz="3600" b="1" dirty="0">
              <a:solidFill>
                <a:schemeClr val="bg1"/>
              </a:solidFill>
              <a:latin typeface="Montserrat" pitchFamily="2" charset="0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" lvl="1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3600" b="1" dirty="0">
              <a:solidFill>
                <a:schemeClr val="bg1"/>
              </a:solidFill>
              <a:latin typeface="Montserrat" pitchFamily="2" charset="0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" lvl="1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600" b="1" dirty="0" smtClean="0">
                <a:solidFill>
                  <a:schemeClr val="bg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 Visiting Card</a:t>
            </a:r>
            <a:endParaRPr lang="en-US" sz="3600" b="1" dirty="0">
              <a:solidFill>
                <a:schemeClr val="bg1"/>
              </a:solidFill>
              <a:latin typeface="Montserrat" pitchFamily="2" charset="0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4099" name="Picture 3" descr="D:\Divya\OPD Sure\Visiting Card\Final visiting card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95" y="1395365"/>
            <a:ext cx="3836988" cy="469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" lvl="1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600" b="1" dirty="0" smtClean="0">
                <a:solidFill>
                  <a:schemeClr val="bg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 ID Cards</a:t>
            </a:r>
            <a:endParaRPr lang="en-US" sz="3600" b="1" dirty="0">
              <a:solidFill>
                <a:schemeClr val="bg1"/>
              </a:solidFill>
              <a:latin typeface="Montserrat" pitchFamily="2" charset="0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5123" name="Picture 3" descr="D:\Divya\OPD Sure\ID Cards\Final-ID Card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39" y="1964808"/>
            <a:ext cx="4714876" cy="35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" lvl="1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600" b="1" dirty="0" smtClean="0">
                <a:solidFill>
                  <a:schemeClr val="bg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 Lanyard</a:t>
            </a:r>
            <a:endParaRPr lang="en-US" sz="3600" b="1" dirty="0">
              <a:solidFill>
                <a:schemeClr val="bg1"/>
              </a:solidFill>
              <a:latin typeface="Montserrat" pitchFamily="2" charset="0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8194" name="Picture 2" descr="D:\Divya\OPD Sure\Lanyard\Lanyard-de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59" y="1518365"/>
            <a:ext cx="3046482" cy="456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5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" lvl="1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600" b="1" dirty="0" smtClean="0">
                <a:solidFill>
                  <a:schemeClr val="bg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Notepad</a:t>
            </a:r>
            <a:endParaRPr lang="en-US" sz="3600" b="1" dirty="0">
              <a:solidFill>
                <a:schemeClr val="bg1"/>
              </a:solidFill>
              <a:latin typeface="Montserrat" pitchFamily="2" charset="0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70" y="1389771"/>
            <a:ext cx="5133746" cy="51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" lvl="1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600" b="1" dirty="0" smtClean="0">
                <a:solidFill>
                  <a:schemeClr val="bg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T shirt</a:t>
            </a:r>
            <a:endParaRPr lang="en-US" sz="3600" b="1" dirty="0">
              <a:solidFill>
                <a:schemeClr val="bg1"/>
              </a:solidFill>
              <a:latin typeface="Montserrat" pitchFamily="2" charset="0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050" name="Picture 2" descr="D:\Divya\OPD Sure\T shirt\White-T shi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82304"/>
            <a:ext cx="5777731" cy="33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ivya\OPD Sure\T shirt\Blue-T shi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7" y="1214788"/>
            <a:ext cx="5777732" cy="33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9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" lvl="1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600" b="1" dirty="0" smtClean="0">
                <a:solidFill>
                  <a:schemeClr val="bg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Pen, Cap, Mask</a:t>
            </a:r>
            <a:endParaRPr lang="en-US" sz="3600" b="1" dirty="0">
              <a:solidFill>
                <a:schemeClr val="bg1"/>
              </a:solidFill>
              <a:latin typeface="Montserrat" pitchFamily="2" charset="0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074" name="Picture 2" descr="D:\Divya\OPD Sure\Pen\P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7" y="2447492"/>
            <a:ext cx="3367154" cy="336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ivya\OPD Sure\Cap\White c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55" y="1467859"/>
            <a:ext cx="2940727" cy="263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ivya\OPD Sure\Cap\Blue c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69" y="1431570"/>
            <a:ext cx="2940727" cy="263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ivya\OPD Sure\Mask\White Mask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02" y="4131069"/>
            <a:ext cx="3885231" cy="25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ivya\OPD Sure\Mask\Blue Ma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16" y="4071338"/>
            <a:ext cx="3885231" cy="25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144;p24">
            <a:extLst>
              <a:ext uri="{FF2B5EF4-FFF2-40B4-BE49-F238E27FC236}">
                <a16:creationId xmlns="" xmlns:a16="http://schemas.microsoft.com/office/drawing/2014/main" id="{1A00B3E1-FA6E-F775-1F3A-F204E185FF1C}"/>
              </a:ext>
            </a:extLst>
          </p:cNvPr>
          <p:cNvSpPr txBox="1"/>
          <p:nvPr/>
        </p:nvSpPr>
        <p:spPr>
          <a:xfrm>
            <a:off x="3935151" y="3154044"/>
            <a:ext cx="73212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 dirty="0">
                <a:solidFill>
                  <a:schemeClr val="bg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END OF GUIDELINES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9" t="13274" r="22310" b="35063"/>
          <a:stretch/>
        </p:blipFill>
        <p:spPr>
          <a:xfrm>
            <a:off x="2102887" y="2564368"/>
            <a:ext cx="183226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144;p24">
            <a:extLst>
              <a:ext uri="{FF2B5EF4-FFF2-40B4-BE49-F238E27FC236}">
                <a16:creationId xmlns="" xmlns:a16="http://schemas.microsoft.com/office/drawing/2014/main" id="{1A00B3E1-FA6E-F775-1F3A-F204E185FF1C}"/>
              </a:ext>
            </a:extLst>
          </p:cNvPr>
          <p:cNvSpPr txBox="1"/>
          <p:nvPr/>
        </p:nvSpPr>
        <p:spPr>
          <a:xfrm>
            <a:off x="4323228" y="3127299"/>
            <a:ext cx="558478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IN" sz="4800" b="1" dirty="0" smtClean="0">
                <a:solidFill>
                  <a:schemeClr val="bg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INTRODUCTION</a:t>
            </a:r>
            <a:endParaRPr lang="en-IN" sz="4800" b="1" dirty="0">
              <a:solidFill>
                <a:schemeClr val="bg1"/>
              </a:solidFill>
              <a:latin typeface="Montserrat" pitchFamily="2" charset="0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9" t="13274" r="22310" b="35063"/>
          <a:stretch/>
        </p:blipFill>
        <p:spPr>
          <a:xfrm>
            <a:off x="2718558" y="2584295"/>
            <a:ext cx="183226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9006" y="203405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Montserrat" pitchFamily="2" charset="0"/>
              </a:rPr>
              <a:t>PURPOSE</a:t>
            </a:r>
            <a:endParaRPr lang="en-US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4" name="Google Shape;61;p14"/>
          <p:cNvSpPr txBox="1">
            <a:spLocks/>
          </p:cNvSpPr>
          <p:nvPr/>
        </p:nvSpPr>
        <p:spPr>
          <a:xfrm>
            <a:off x="357366" y="1917566"/>
            <a:ext cx="11477267" cy="335286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Montserrat" charset="0"/>
              </a:rPr>
              <a:t>The purpose of a brand manual is to provide a comprehensive and standardized set of instructions and rules that define how a brand should be presented and represented across various mediums and platforms. </a:t>
            </a:r>
          </a:p>
          <a:p>
            <a:pPr>
              <a:spcBef>
                <a:spcPts val="1600"/>
              </a:spcBef>
            </a:pPr>
            <a:endParaRPr lang="en-GB" sz="2000" dirty="0" smtClean="0">
              <a:latin typeface="Montserrat" charset="0"/>
            </a:endParaRPr>
          </a:p>
          <a:p>
            <a:pPr>
              <a:spcBef>
                <a:spcPts val="1600"/>
              </a:spcBef>
            </a:pPr>
            <a:r>
              <a:rPr lang="en-GB" sz="2000" dirty="0" smtClean="0">
                <a:latin typeface="Montserrat" charset="0"/>
              </a:rPr>
              <a:t>It serves as a reference document that ensures consistency, coherence, and uniformity in the way a brand is visually and verbally communicated to its audience, stakeholders, and the public. </a:t>
            </a: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Font typeface="Tw Cen MT" panose="020B0602020104020603" pitchFamily="34" charset="0"/>
              <a:buNone/>
            </a:pPr>
            <a:endParaRPr lang="en-GB" dirty="0" smtClean="0">
              <a:latin typeface="Montserrat" charset="0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Tw Cen MT" panose="020B0602020104020603" pitchFamily="34" charset="0"/>
              <a:buNone/>
            </a:pPr>
            <a:endParaRPr lang="en-GB" dirty="0">
              <a:latin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9006" y="203405"/>
            <a:ext cx="480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Montserrat" pitchFamily="2" charset="0"/>
              </a:rPr>
              <a:t>BRAND ARCHETYPE</a:t>
            </a:r>
            <a:endParaRPr lang="en-US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9" name="Google Shape;67;p15"/>
          <p:cNvSpPr txBox="1">
            <a:spLocks/>
          </p:cNvSpPr>
          <p:nvPr/>
        </p:nvSpPr>
        <p:spPr>
          <a:xfrm>
            <a:off x="415599" y="2355921"/>
            <a:ext cx="7158957" cy="397516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sz="2000" dirty="0" err="1" smtClean="0">
                <a:latin typeface="Montserrat" charset="0"/>
                <a:ea typeface="Open Sans"/>
                <a:cs typeface="Arial" pitchFamily="34" charset="0"/>
                <a:sym typeface="Open Sans"/>
              </a:rPr>
              <a:t>OPDSure</a:t>
            </a:r>
            <a:r>
              <a:rPr lang="en-GB" sz="2000" dirty="0" smtClean="0">
                <a:latin typeface="Montserrat" charset="0"/>
                <a:ea typeface="Open Sans"/>
                <a:cs typeface="Arial" pitchFamily="34" charset="0"/>
                <a:sym typeface="Open Sans"/>
              </a:rPr>
              <a:t> has a brand archetype by blending the characteristics of "The Caregiver," "The Creator," and "The Innocent." This archetype is called the "Nurturing Innovator."</a:t>
            </a:r>
          </a:p>
          <a:p>
            <a:pPr marL="0" indent="0">
              <a:spcBef>
                <a:spcPts val="1600"/>
              </a:spcBef>
              <a:buClr>
                <a:schemeClr val="dk1"/>
              </a:buClr>
              <a:buSzPct val="38811"/>
              <a:buFont typeface="Tw Cen MT" panose="020B0602020104020603" pitchFamily="34" charset="0"/>
              <a:buNone/>
            </a:pPr>
            <a:endParaRPr lang="en-GB" sz="2000" dirty="0" smtClean="0">
              <a:latin typeface="Montserrat" charset="0"/>
              <a:ea typeface="Open Sans"/>
              <a:cs typeface="Arial" pitchFamily="34" charset="0"/>
              <a:sym typeface="Open Sans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ct val="38811"/>
              <a:buFont typeface="Tw Cen MT" panose="020B0602020104020603" pitchFamily="34" charset="0"/>
              <a:buNone/>
            </a:pPr>
            <a:r>
              <a:rPr lang="en-GB" sz="2000" dirty="0" smtClean="0">
                <a:latin typeface="Montserrat" charset="0"/>
                <a:ea typeface="Open Sans"/>
                <a:cs typeface="Arial" pitchFamily="34" charset="0"/>
                <a:sym typeface="Open Sans"/>
              </a:rPr>
              <a:t>The Nurturing Innovator: This brand archetype embodies a unique blend of nurturing, creativity, and optimism. The Nurturing Innovator brand is dedicated to fostering a sense of safety and care for its customers while encouraging innovative thinking.</a:t>
            </a:r>
          </a:p>
          <a:p>
            <a:pPr marL="0" indent="0">
              <a:spcBef>
                <a:spcPts val="1600"/>
              </a:spcBef>
              <a:buClr>
                <a:schemeClr val="dk1"/>
              </a:buClr>
              <a:buSzPct val="61111"/>
              <a:buFont typeface="Tw Cen MT" panose="020B0602020104020603" pitchFamily="34" charset="0"/>
              <a:buNone/>
            </a:pPr>
            <a:endParaRPr lang="en-GB" dirty="0" smtClean="0">
              <a:latin typeface="Montserrat" charset="0"/>
              <a:cs typeface="Arial" pitchFamily="34" charset="0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Tw Cen MT" panose="020B0602020104020603" pitchFamily="34" charset="0"/>
              <a:buNone/>
            </a:pPr>
            <a:endParaRPr lang="en-GB" dirty="0">
              <a:latin typeface="Montserrat" charset="0"/>
              <a:cs typeface="Arial" pitchFamily="34" charset="0"/>
            </a:endParaRPr>
          </a:p>
        </p:txBody>
      </p:sp>
      <p:pic>
        <p:nvPicPr>
          <p:cNvPr id="10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4556" y="2092433"/>
            <a:ext cx="4308367" cy="43083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12704" y="2092433"/>
            <a:ext cx="27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Montserrat" charset="0"/>
                <a:ea typeface="Open Sans"/>
                <a:cs typeface="Arial" pitchFamily="34" charset="0"/>
                <a:sym typeface="Open Sans"/>
              </a:rPr>
              <a:t>Nurturing </a:t>
            </a:r>
            <a:r>
              <a:rPr lang="en-GB" sz="2000" b="1" dirty="0" smtClean="0">
                <a:latin typeface="Montserrat" charset="0"/>
                <a:ea typeface="Open Sans"/>
                <a:cs typeface="Arial" pitchFamily="34" charset="0"/>
                <a:sym typeface="Open Sans"/>
              </a:rPr>
              <a:t>Innovator</a:t>
            </a:r>
            <a:endParaRPr lang="en-GB" sz="2000" b="1" dirty="0">
              <a:latin typeface="Montserrat" charset="0"/>
              <a:ea typeface="Open Sans"/>
              <a:cs typeface="Arial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224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9006" y="203405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Montserrat" pitchFamily="2" charset="0"/>
              </a:rPr>
              <a:t>BRAND EMOTION</a:t>
            </a:r>
            <a:endParaRPr lang="en-US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8" name="Google Shape;74;p16"/>
          <p:cNvSpPr txBox="1">
            <a:spLocks/>
          </p:cNvSpPr>
          <p:nvPr/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sz="4000" dirty="0" err="1" smtClean="0">
                <a:latin typeface="Montserrat" charset="0"/>
              </a:rPr>
              <a:t>OPDSure</a:t>
            </a:r>
            <a:r>
              <a:rPr lang="en-GB" sz="4000" dirty="0" smtClean="0">
                <a:latin typeface="Montserrat" charset="0"/>
              </a:rPr>
              <a:t> has the tagline of “Assured Health Partner”. 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Tw Cen MT" panose="020B0602020104020603" pitchFamily="34" charset="0"/>
              <a:buNone/>
            </a:pPr>
            <a:r>
              <a:rPr lang="en-GB" dirty="0" smtClean="0">
                <a:latin typeface="Montserrat" charset="0"/>
              </a:rPr>
              <a:t/>
            </a:r>
            <a:br>
              <a:rPr lang="en-GB" dirty="0" smtClean="0">
                <a:latin typeface="Montserrat" charset="0"/>
              </a:rPr>
            </a:br>
            <a:r>
              <a:rPr lang="en-GB" dirty="0" smtClean="0">
                <a:latin typeface="Montserrat" charset="0"/>
              </a:rPr>
              <a:t>These 3 words come from the brand values focusing on being an assured health partner to employers and individuals.  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Tw Cen MT" panose="020B0602020104020603" pitchFamily="34" charset="0"/>
              <a:buNone/>
            </a:pPr>
            <a:r>
              <a:rPr lang="en-GB" dirty="0" smtClean="0">
                <a:latin typeface="Montserrat" charset="0"/>
              </a:rPr>
              <a:t>The communication strategy aligned with the tagline "Assured Health Partner" should resonate with the key attributes of certainty, health focus, and collaboration.</a:t>
            </a:r>
            <a:endParaRPr lang="en-GB" dirty="0">
              <a:latin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144;p24">
            <a:extLst>
              <a:ext uri="{FF2B5EF4-FFF2-40B4-BE49-F238E27FC236}">
                <a16:creationId xmlns="" xmlns:a16="http://schemas.microsoft.com/office/drawing/2014/main" id="{1A00B3E1-FA6E-F775-1F3A-F204E185FF1C}"/>
              </a:ext>
            </a:extLst>
          </p:cNvPr>
          <p:cNvSpPr txBox="1"/>
          <p:nvPr/>
        </p:nvSpPr>
        <p:spPr>
          <a:xfrm>
            <a:off x="4001272" y="3143547"/>
            <a:ext cx="608956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IN" sz="4800" b="1" dirty="0">
                <a:solidFill>
                  <a:schemeClr val="bg1"/>
                </a:solidFill>
                <a:latin typeface="Montserrat" pitchFamily="2" charset="0"/>
                <a:ea typeface="Poppins Light"/>
                <a:cs typeface="Poppins Light"/>
                <a:sym typeface="Poppins Light"/>
              </a:rPr>
              <a:t>IDENTITY SYSTEMS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9" t="13274" r="22310" b="35063"/>
          <a:stretch/>
        </p:blipFill>
        <p:spPr>
          <a:xfrm>
            <a:off x="2169008" y="2553871"/>
            <a:ext cx="183226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9006" y="203405"/>
            <a:ext cx="3663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3600" b="1" dirty="0">
                <a:solidFill>
                  <a:schemeClr val="bg1"/>
                </a:solidFill>
                <a:latin typeface="Montserrat" pitchFamily="2" charset="0"/>
              </a:rPr>
              <a:t>LOGO REVEAL </a:t>
            </a:r>
            <a:endParaRPr lang="en-IN" sz="3600" b="1" dirty="0">
              <a:solidFill>
                <a:schemeClr val="bg1"/>
              </a:solidFill>
              <a:latin typeface="Montserrat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48389" y="4385417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Montserrat" pitchFamily="2" charset="0"/>
              </a:rPr>
              <a:t>Typography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0652" y="4379550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Montserrat" pitchFamily="2" charset="0"/>
              </a:rPr>
              <a:t>Illustration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t="16629" r="22505" b="36106"/>
          <a:stretch/>
        </p:blipFill>
        <p:spPr>
          <a:xfrm>
            <a:off x="1857138" y="2422781"/>
            <a:ext cx="1414170" cy="1215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87" y="2404733"/>
            <a:ext cx="3706068" cy="13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Grid Pattern Images - Free Download on Freepi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0" r="27196" b="18617"/>
          <a:stretch/>
        </p:blipFill>
        <p:spPr bwMode="auto">
          <a:xfrm>
            <a:off x="4611083" y="1913798"/>
            <a:ext cx="3596850" cy="36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1081668"/>
          </a:xfrm>
          <a:prstGeom prst="rect">
            <a:avLst/>
          </a:prstGeom>
          <a:solidFill>
            <a:srgbClr val="4A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9006" y="203405"/>
            <a:ext cx="379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3600" b="1" dirty="0" smtClean="0">
                <a:solidFill>
                  <a:schemeClr val="lt1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LOGO SCALING</a:t>
            </a:r>
            <a:endParaRPr lang="en-US" sz="3600" b="1" dirty="0" smtClean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7269525" y="2760152"/>
            <a:ext cx="312266" cy="11429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7588515" y="3146951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tserrat" pitchFamily="2" charset="0"/>
              </a:rPr>
              <a:t>4</a:t>
            </a:r>
            <a:endParaRPr lang="en-IN" sz="1600" dirty="0">
              <a:latin typeface="Montserrat" pitchFamily="2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6272833" y="3676949"/>
            <a:ext cx="252591" cy="1921672"/>
          </a:xfrm>
          <a:prstGeom prst="rightBrace">
            <a:avLst>
              <a:gd name="adj1" fmla="val 8333"/>
              <a:gd name="adj2" fmla="val 501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6258665" y="476736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tserrat" pitchFamily="2" charset="0"/>
              </a:rPr>
              <a:t>7</a:t>
            </a:r>
            <a:endParaRPr lang="en-IN" sz="1600" dirty="0">
              <a:latin typeface="Montserra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683" y="5804104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tserrat" pitchFamily="2" charset="0"/>
              </a:rPr>
              <a:t>Logo Proportion =  4:7 </a:t>
            </a:r>
            <a:endParaRPr lang="en-IN" sz="1600" dirty="0" smtClean="0">
              <a:latin typeface="Montserrat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6476" r="12937" b="16030"/>
          <a:stretch/>
        </p:blipFill>
        <p:spPr>
          <a:xfrm>
            <a:off x="5438294" y="2737941"/>
            <a:ext cx="1942428" cy="1773548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>
            <a:off x="7637441" y="4039753"/>
            <a:ext cx="207040" cy="3927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7844481" y="4066834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tserrat" pitchFamily="2" charset="0"/>
              </a:rPr>
              <a:t>2</a:t>
            </a:r>
            <a:endParaRPr lang="en-IN" sz="1600" dirty="0">
              <a:latin typeface="Montserrat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9006" y="6153457"/>
            <a:ext cx="2526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tserrat" pitchFamily="2" charset="0"/>
              </a:rPr>
              <a:t>Logo Typography =  2:7 </a:t>
            </a:r>
            <a:endParaRPr lang="en-IN" sz="1600" dirty="0" smtClean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928</TotalTime>
  <Words>394</Words>
  <Application>Microsoft Office PowerPoint</Application>
  <PresentationFormat>Custom</PresentationFormat>
  <Paragraphs>97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56</cp:revision>
  <dcterms:created xsi:type="dcterms:W3CDTF">2023-03-14T05:47:20Z</dcterms:created>
  <dcterms:modified xsi:type="dcterms:W3CDTF">2023-09-11T08:04:57Z</dcterms:modified>
</cp:coreProperties>
</file>